
<file path=[Content_Types].xml><?xml version="1.0" encoding="utf-8"?>
<Types xmlns="http://schemas.openxmlformats.org/package/2006/content-types">
  <Default Extension="bin" ContentType="audio/unknown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9"/>
  </p:notesMasterIdLst>
  <p:sldIdLst>
    <p:sldId id="316" r:id="rId2"/>
    <p:sldId id="404" r:id="rId3"/>
    <p:sldId id="422" r:id="rId4"/>
    <p:sldId id="412" r:id="rId5"/>
    <p:sldId id="417" r:id="rId6"/>
    <p:sldId id="413" r:id="rId7"/>
    <p:sldId id="414" r:id="rId8"/>
    <p:sldId id="415" r:id="rId9"/>
    <p:sldId id="416" r:id="rId10"/>
    <p:sldId id="370" r:id="rId11"/>
    <p:sldId id="418" r:id="rId12"/>
    <p:sldId id="419" r:id="rId13"/>
    <p:sldId id="378" r:id="rId14"/>
    <p:sldId id="381" r:id="rId15"/>
    <p:sldId id="382" r:id="rId16"/>
    <p:sldId id="383" r:id="rId17"/>
    <p:sldId id="420" r:id="rId18"/>
    <p:sldId id="384" r:id="rId19"/>
    <p:sldId id="389" r:id="rId20"/>
    <p:sldId id="391" r:id="rId21"/>
    <p:sldId id="352" r:id="rId22"/>
    <p:sldId id="371" r:id="rId23"/>
    <p:sldId id="374" r:id="rId24"/>
    <p:sldId id="368" r:id="rId25"/>
    <p:sldId id="393" r:id="rId26"/>
    <p:sldId id="421" r:id="rId27"/>
    <p:sldId id="395" r:id="rId2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920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26:48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98 19199,'0'-25'2551,"7"-27"56,-7 52-2522,0-1 1,0 1 0,0 0-1,2 0 1,-2 0-1,0-2 1,0 2 0,0 0-1,0 0 1,0 0 0,0-1-1,0 1 1,0 0 0,0 0-1,0-1 1,0 1 0,0 0-1,0 0 1,0 0-1,0-2 1,0 2 0,0 0-1,-2 0 1,2-1 0,0 1-1,0 0 1,0 0 0,0 0-1,0 0 1,0-2 0,-1 2-1,1 0 1,0 0-1,0 0 1,0 0 0,0 0-1,-2-1-85,-1-2-1452,2-4-3896,1 7-8561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6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02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4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016A5D8-6425-F648-BCBC-87A541914249}" type="slidenum">
              <a:rPr lang="de-DE" altLang="en-US">
                <a:latin typeface="Arial" charset="0"/>
              </a:rPr>
              <a:pPr eaLnBrk="1" hangingPunct="1"/>
              <a:t>19</a:t>
            </a:fld>
            <a:endParaRPr lang="de-DE" altLang="en-US">
              <a:latin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396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81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100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6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9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3.png"/><Relationship Id="rId4" Type="http://schemas.openxmlformats.org/officeDocument/2006/relationships/hyperlink" Target="https://www.aeaweb.org/articles?id=10.1257/aer.2016003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tiff"/><Relationship Id="rId5" Type="http://schemas.openxmlformats.org/officeDocument/2006/relationships/image" Target="../media/image44.emf"/><Relationship Id="rId4" Type="http://schemas.openxmlformats.org/officeDocument/2006/relationships/package" Target="../embeddings/Microsoft_Word_Document2.doc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3.xml"/><Relationship Id="rId7" Type="http://schemas.openxmlformats.org/officeDocument/2006/relationships/image" Target="../media/image4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50.png"/><Relationship Id="rId4" Type="http://schemas.openxmlformats.org/officeDocument/2006/relationships/tags" Target="../tags/tag4.xml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conomics.mit.edu/files/11" TargetMode="Externa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tiff"/><Relationship Id="rId5" Type="http://schemas.openxmlformats.org/officeDocument/2006/relationships/image" Target="../media/image58.png"/><Relationship Id="rId4" Type="http://schemas.openxmlformats.org/officeDocument/2006/relationships/hyperlink" Target="https://www.dropbox.com/s/qrh7ydirhyc5181/panic.pdf?dl=0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hyperlink" Target="https://www.dropbox.com/s/qrh7ydirhyc5181/panic.pdf?dl=0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7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Instrumental Variables</a:t>
            </a:r>
            <a:br>
              <a:rPr lang="en-GB" sz="6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Beating endogeneity…with music?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2907D-B227-421E-828C-259432F7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17" y="432144"/>
            <a:ext cx="4981104" cy="49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79" y="473033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solidFill>
                  <a:schemeClr val="tx1">
                    <a:lumMod val="50000"/>
                  </a:schemeClr>
                </a:solidFill>
                <a:latin typeface="Palatino Linotype" charset="0"/>
              </a:rPr>
              <a:t>Implementation in 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9498" y="2496559"/>
            <a:ext cx="12207335" cy="3588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44" b="1" dirty="0" err="1">
                <a:solidFill>
                  <a:schemeClr val="tx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ivreg</a:t>
            </a:r>
            <a:r>
              <a:rPr lang="en-US" sz="2844" b="1" dirty="0">
                <a:solidFill>
                  <a:schemeClr val="tx1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(y ~ x + control | IV + control, data=&lt;dataset&gt;)</a:t>
            </a:r>
          </a:p>
          <a:p>
            <a:endParaRPr lang="en-US" sz="3413" b="1" dirty="0">
              <a:solidFill>
                <a:schemeClr val="tx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413" b="1" dirty="0">
              <a:solidFill>
                <a:schemeClr val="tx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endParaRPr lang="en-US" sz="3413" b="1" dirty="0">
              <a:solidFill>
                <a:schemeClr val="tx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3413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  <a:ea typeface="Courier" charset="0"/>
                <a:cs typeface="Courier" charset="0"/>
              </a:rPr>
              <a:t>Before we look more closely at how to implement the IV estimator let’s develop another example</a:t>
            </a:r>
          </a:p>
          <a:p>
            <a:endParaRPr lang="en-US" sz="3413" dirty="0">
              <a:solidFill>
                <a:schemeClr val="tx1">
                  <a:lumMod val="50000"/>
                </a:schemeClr>
              </a:solidFill>
              <a:latin typeface="Palatino Linotype" panose="02040502050505030304" pitchFamily="18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84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18FF6A-D5F0-4967-9BBD-0E72A0F79D0D}"/>
              </a:ext>
            </a:extLst>
          </p:cNvPr>
          <p:cNvSpPr/>
          <p:nvPr/>
        </p:nvSpPr>
        <p:spPr>
          <a:xfrm>
            <a:off x="663807" y="539305"/>
            <a:ext cx="7978919" cy="121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00277"/>
            <a:r>
              <a:rPr lang="en-US" sz="3646" b="1" kern="0" dirty="0">
                <a:latin typeface="Palatino Linotype" charset="0"/>
              </a:rPr>
              <a:t>Another example: </a:t>
            </a:r>
          </a:p>
          <a:p>
            <a:pPr defTabSz="1300277"/>
            <a:r>
              <a:rPr lang="en-US" sz="3646" b="1" kern="0" dirty="0">
                <a:latin typeface="Palatino Linotype" charset="0"/>
              </a:rPr>
              <a:t>Subsidies and Unemployment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509F6-55BD-4633-A217-A6643266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221" y="4256891"/>
            <a:ext cx="5960876" cy="535759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/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DC0B5B3-B2B6-4722-9EDF-3EE895E967B7}"/>
              </a:ext>
            </a:extLst>
          </p:cNvPr>
          <p:cNvSpPr/>
          <p:nvPr/>
        </p:nvSpPr>
        <p:spPr>
          <a:xfrm>
            <a:off x="190983" y="4256890"/>
            <a:ext cx="4385451" cy="1619426"/>
          </a:xfrm>
          <a:prstGeom prst="wedgeRectCallout">
            <a:avLst>
              <a:gd name="adj1" fmla="val -22300"/>
              <a:gd name="adj2" fmla="val -96624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Change in (log) unemployment between 2002 and 1997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84CCFFE-6220-4413-BDD5-38F3D4A5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52624">
            <a:off x="6725960" y="744898"/>
            <a:ext cx="5785275" cy="2435304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44BA997-48E1-489E-BAA6-F117914EE749}"/>
              </a:ext>
            </a:extLst>
          </p:cNvPr>
          <p:cNvSpPr/>
          <p:nvPr/>
        </p:nvSpPr>
        <p:spPr>
          <a:xfrm>
            <a:off x="2117742" y="7346012"/>
            <a:ext cx="4385451" cy="1619426"/>
          </a:xfrm>
          <a:prstGeom prst="wedgeRectCallout">
            <a:avLst>
              <a:gd name="adj1" fmla="val 20288"/>
              <a:gd name="adj2" fmla="val -282755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Change in support rate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B2B6946-2EF5-4EDB-88DF-0FD819266630}"/>
              </a:ext>
            </a:extLst>
          </p:cNvPr>
          <p:cNvSpPr/>
          <p:nvPr/>
        </p:nvSpPr>
        <p:spPr>
          <a:xfrm>
            <a:off x="5132003" y="1752091"/>
            <a:ext cx="1445243" cy="1197803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24671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7" y="3891727"/>
            <a:ext cx="12591845" cy="1313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How much support an area gets is based on how 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Various indicators of past deprivation (GDP, unemployment, etc.)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Weightings for different indicators</a:t>
            </a:r>
            <a:endParaRPr lang="en-US" sz="2844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</m:t>
                      </m:r>
                      <m:sSub>
                        <m:sSub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𝐸</m:t>
                          </m:r>
                        </m:e>
                        <m: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𝑓</m:t>
                      </m:r>
                      <m:d>
                        <m:d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indoor, table, sitting&#10;&#10;Description automatically generated">
            <a:extLst>
              <a:ext uri="{FF2B5EF4-FFF2-40B4-BE49-F238E27FC236}">
                <a16:creationId xmlns:a16="http://schemas.microsoft.com/office/drawing/2014/main" id="{37CD8BD0-E525-45DC-9870-9F3C8FD7A2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89" y="-1"/>
            <a:ext cx="4365748" cy="327431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DCBCFF8-A5C9-48AE-A140-22BE32E1DEFF}"/>
              </a:ext>
            </a:extLst>
          </p:cNvPr>
          <p:cNvSpPr/>
          <p:nvPr/>
        </p:nvSpPr>
        <p:spPr>
          <a:xfrm>
            <a:off x="3784450" y="1527397"/>
            <a:ext cx="4385451" cy="1619426"/>
          </a:xfrm>
          <a:prstGeom prst="wedgeRectCallout">
            <a:avLst>
              <a:gd name="adj1" fmla="val 12471"/>
              <a:gd name="adj2" fmla="val -86405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Know your history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CD66DB0-F91C-4C80-BE0B-C1D73DE5647C}"/>
              </a:ext>
            </a:extLst>
          </p:cNvPr>
          <p:cNvSpPr/>
          <p:nvPr/>
        </p:nvSpPr>
        <p:spPr>
          <a:xfrm>
            <a:off x="195980" y="8132588"/>
            <a:ext cx="4385451" cy="746785"/>
          </a:xfrm>
          <a:prstGeom prst="wedgeRectCallout">
            <a:avLst>
              <a:gd name="adj1" fmla="val 77161"/>
              <a:gd name="adj2" fmla="val -15739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Indicators of Deprivation 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9E69295-3B8C-4924-BDE1-AD126C394263}"/>
              </a:ext>
            </a:extLst>
          </p:cNvPr>
          <p:cNvSpPr/>
          <p:nvPr/>
        </p:nvSpPr>
        <p:spPr>
          <a:xfrm>
            <a:off x="1639512" y="8915926"/>
            <a:ext cx="4788218" cy="963211"/>
          </a:xfrm>
          <a:prstGeom prst="wedgeRectCallout">
            <a:avLst>
              <a:gd name="adj1" fmla="val 56160"/>
              <a:gd name="adj2" fmla="val -21164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Weights of different indicators (Determined by EU rules)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6A0A29C-44BF-465B-B836-729D5FE8490D}"/>
              </a:ext>
            </a:extLst>
          </p:cNvPr>
          <p:cNvSpPr/>
          <p:nvPr/>
        </p:nvSpPr>
        <p:spPr>
          <a:xfrm>
            <a:off x="6427731" y="5308876"/>
            <a:ext cx="4756430" cy="1028394"/>
          </a:xfrm>
          <a:prstGeom prst="wedgeRoundRectCallout">
            <a:avLst>
              <a:gd name="adj1" fmla="val -26549"/>
              <a:gd name="adj2" fmla="val 87787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In reality not linear but let’s use as approximation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7BF25C-7074-4538-AB4B-8B9206369CBB}"/>
              </a:ext>
            </a:extLst>
          </p:cNvPr>
          <p:cNvSpPr/>
          <p:nvPr/>
        </p:nvSpPr>
        <p:spPr>
          <a:xfrm>
            <a:off x="7398021" y="8302249"/>
            <a:ext cx="4668680" cy="1449765"/>
          </a:xfrm>
          <a:prstGeom prst="wedgeRectCallout">
            <a:avLst>
              <a:gd name="adj1" fmla="val -44867"/>
              <a:gd name="adj2" fmla="val -104410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Rules that apply in period t. Change every 7 years; e.g. in </a:t>
            </a:r>
            <a:r>
              <a:rPr lang="en-GB" sz="3646" b="1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25273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𝑁𝐺𝐸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,2002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982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,1997</m:t>
                        </m:r>
                      </m:sub>
                    </m:sSub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3982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  <a:blipFill>
                <a:blip r:embed="rId2"/>
                <a:stretch>
                  <a:fillRect t="-14634" b="-28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/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𝐷</m:t>
                          </m:r>
                        </m:e>
                        <m:sub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𝑝𝑟𝑒</m:t>
                          </m:r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2000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𝜈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982FDA-FA5A-4D7C-8FED-04347116A04A}"/>
              </a:ext>
            </a:extLst>
          </p:cNvPr>
          <p:cNvCxnSpPr>
            <a:cxnSpLocks/>
          </p:cNvCxnSpPr>
          <p:nvPr/>
        </p:nvCxnSpPr>
        <p:spPr bwMode="auto">
          <a:xfrm flipH="1">
            <a:off x="6503194" y="4018621"/>
            <a:ext cx="5008586" cy="153077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/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𝑝𝑟𝑒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4266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  <a:blipFill>
                <a:blip r:embed="rId4"/>
                <a:stretch>
                  <a:fillRect t="-15267" b="-28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3B409F-BA0E-4986-8A3B-B45B8F71D7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4724" y="6232203"/>
            <a:ext cx="1104186" cy="1168569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97D6B2-B4AE-415E-A1CC-B284A54825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0080303" y="4018622"/>
            <a:ext cx="1378987" cy="17420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496674-6327-4EBA-9DE0-1B7282352E87}"/>
              </a:ext>
            </a:extLst>
          </p:cNvPr>
          <p:cNvCxnSpPr>
            <a:cxnSpLocks/>
          </p:cNvCxnSpPr>
          <p:nvPr/>
        </p:nvCxnSpPr>
        <p:spPr bwMode="auto">
          <a:xfrm flipH="1">
            <a:off x="5015186" y="4018622"/>
            <a:ext cx="6496595" cy="350485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C567049-A277-4D22-9DD3-50A3719088A1}"/>
              </a:ext>
            </a:extLst>
          </p:cNvPr>
          <p:cNvSpPr/>
          <p:nvPr/>
        </p:nvSpPr>
        <p:spPr>
          <a:xfrm>
            <a:off x="5448011" y="635427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/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solidFill>
                <a:srgbClr val="92D050"/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3646" dirty="0"/>
                  <a:t>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2000</m:t>
                        </m:r>
                      </m:sub>
                    </m:sSub>
                  </m:oMath>
                </a14:m>
                <a:r>
                  <a:rPr lang="en-GB" sz="3646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46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3646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sz="3646" dirty="0"/>
                  <a:t> does no longer depend on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GB" sz="3646" dirty="0"/>
                  <a:t> and thus becomes valid instrument</a:t>
                </a:r>
              </a:p>
            </p:txBody>
          </p:sp>
        </mc:Choice>
        <mc:Fallback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blipFill>
                <a:blip r:embed="rId5"/>
                <a:stretch>
                  <a:fillRect l="-1223" r="-2299" b="-32161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E5F0A0E2-2B00-429C-8BF4-5DB46E12DE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812" y="0"/>
            <a:ext cx="4348724" cy="29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979" y="1849792"/>
            <a:ext cx="12591845" cy="11221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en-US" sz="3646" dirty="0">
                <a:latin typeface="Courier"/>
              </a:rPr>
              <a:t>df=</a:t>
            </a:r>
            <a:r>
              <a:rPr lang="en-US" sz="3646" dirty="0" err="1">
                <a:latin typeface="Courier"/>
              </a:rPr>
              <a:t>read_dta</a:t>
            </a:r>
            <a:r>
              <a:rPr lang="en-US" sz="3646" dirty="0">
                <a:latin typeface="Courier"/>
              </a:rPr>
              <a:t>( "../data/</a:t>
            </a:r>
            <a:r>
              <a:rPr lang="en-US" sz="3646" dirty="0" err="1">
                <a:latin typeface="Courier"/>
              </a:rPr>
              <a:t>unempprep.dta</a:t>
            </a:r>
            <a:r>
              <a:rPr lang="en-US" sz="3646" dirty="0">
                <a:latin typeface="Courier"/>
              </a:rPr>
              <a:t>")</a:t>
            </a:r>
          </a:p>
          <a:p>
            <a:pPr latinLnBrk="1"/>
            <a:r>
              <a:rPr lang="en-US" sz="3646" dirty="0">
                <a:latin typeface="Courier"/>
              </a:rPr>
              <a:t> </a:t>
            </a:r>
            <a:r>
              <a:rPr lang="en-US" sz="3646" i="1" dirty="0">
                <a:latin typeface="Courier"/>
              </a:rPr>
              <a:t># Simple OLS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     </a:t>
            </a:r>
            <a:r>
              <a:rPr lang="en-US" sz="3646" dirty="0" err="1">
                <a:latin typeface="Courier"/>
              </a:rPr>
              <a:t>regOLS</a:t>
            </a:r>
            <a:r>
              <a:rPr lang="en-US" sz="3646" dirty="0">
                <a:latin typeface="Courier"/>
              </a:rPr>
              <a:t>=</a:t>
            </a:r>
            <a:r>
              <a:rPr lang="en-US" sz="3646" b="1" dirty="0" err="1">
                <a:latin typeface="Courier"/>
              </a:rPr>
              <a:t>lm</a:t>
            </a:r>
            <a:r>
              <a:rPr lang="en-US" sz="3646" dirty="0">
                <a:latin typeface="Courier"/>
              </a:rPr>
              <a:t>(  DDDln1Punemp </a:t>
            </a:r>
            <a:r>
              <a:rPr lang="en-US" sz="3646" b="1" dirty="0">
                <a:latin typeface="Courier"/>
              </a:rPr>
              <a:t>~</a:t>
            </a:r>
            <a:r>
              <a:rPr lang="en-US" sz="3646" dirty="0">
                <a:latin typeface="Courier"/>
              </a:rPr>
              <a:t> DDDNGE ,df)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   </a:t>
            </a:r>
            <a:r>
              <a:rPr lang="en-US" sz="3646" b="1" dirty="0">
                <a:latin typeface="Courier"/>
              </a:rPr>
              <a:t>summary</a:t>
            </a:r>
            <a:r>
              <a:rPr lang="en-US" sz="3646" dirty="0">
                <a:latin typeface="Courier"/>
              </a:rPr>
              <a:t>(</a:t>
            </a:r>
            <a:r>
              <a:rPr lang="en-US" sz="3646" dirty="0" err="1">
                <a:latin typeface="Courier"/>
              </a:rPr>
              <a:t>regOLS</a:t>
            </a:r>
            <a:r>
              <a:rPr lang="en-US" sz="3646" dirty="0">
                <a:latin typeface="Courier"/>
              </a:rPr>
              <a:t>)</a:t>
            </a:r>
            <a:endParaRPr lang="en-GB" sz="3646" dirty="0">
              <a:latin typeface="Courier"/>
            </a:endParaRPr>
          </a:p>
          <a:p>
            <a:r>
              <a:rPr lang="en-US" sz="3646" dirty="0">
                <a:latin typeface="Courier"/>
              </a:rPr>
              <a:t>## 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Call: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</a:t>
            </a:r>
            <a:r>
              <a:rPr lang="en-US" sz="3646" dirty="0" err="1">
                <a:latin typeface="Courier"/>
              </a:rPr>
              <a:t>lm</a:t>
            </a:r>
            <a:r>
              <a:rPr lang="en-US" sz="3646" dirty="0">
                <a:latin typeface="Courier"/>
              </a:rPr>
              <a:t>(formula = DDDln1Punemp ~ DDDNGE, data = df)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Residuals: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    Min      1Q  Median      3Q     Max 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-3.5451 -0.1907  0.0165  0.2109  2.8601 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Coefficients: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             Estimate Std. Error  t value </a:t>
            </a:r>
            <a:r>
              <a:rPr lang="en-US" sz="3646" dirty="0" err="1">
                <a:latin typeface="Courier"/>
              </a:rPr>
              <a:t>Pr</a:t>
            </a:r>
            <a:r>
              <a:rPr lang="en-US" sz="3646" dirty="0">
                <a:latin typeface="Courier"/>
              </a:rPr>
              <a:t>(&gt;|t|)    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(Intercept) -0.462220   0.003648 -126.703  &lt; 2e-16 ***</a:t>
            </a:r>
            <a:br>
              <a:rPr lang="en-US" sz="3646" dirty="0">
                <a:latin typeface="Courier"/>
              </a:rPr>
            </a:br>
            <a:r>
              <a:rPr lang="en-US" sz="3646" dirty="0">
                <a:latin typeface="Courier"/>
              </a:rPr>
              <a:t>## DDDNGE      -0.221062   0.036012   -6.138 8.62e-10 ***</a:t>
            </a:r>
            <a:endParaRPr lang="en-US" sz="2844" dirty="0">
              <a:latin typeface="Courier"/>
              <a:ea typeface="Palatino Linotype" charset="0"/>
              <a:cs typeface="Palatino Linotype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195980" y="8377416"/>
            <a:ext cx="12300951" cy="977563"/>
          </a:xfrm>
          <a:prstGeom prst="wedgeRoundRectCallout">
            <a:avLst>
              <a:gd name="adj1" fmla="val -22989"/>
              <a:gd name="adj2" fmla="val -8356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2.2%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IV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ABEE77-8E27-4969-85D0-1B7D9CC894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196" y="1295262"/>
          <a:ext cx="8144736" cy="799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3" imgW="5728114" imgH="5623634" progId="Word.Document.12">
                  <p:embed/>
                </p:oleObj>
              </mc:Choice>
              <mc:Fallback>
                <p:oleObj name="Document" r:id="rId3" imgW="5728114" imgH="5623634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ABEE77-8E27-4969-85D0-1B7D9CC89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196" y="1295262"/>
                        <a:ext cx="8144736" cy="7995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7AA434C2-6AAD-4CF6-B666-F5109224F9E9}"/>
              </a:ext>
            </a:extLst>
          </p:cNvPr>
          <p:cNvSpPr/>
          <p:nvPr/>
        </p:nvSpPr>
        <p:spPr>
          <a:xfrm>
            <a:off x="7560227" y="3534366"/>
            <a:ext cx="4498660" cy="1758769"/>
          </a:xfrm>
          <a:prstGeom prst="wedgeRoundRectCallout">
            <a:avLst>
              <a:gd name="adj1" fmla="val -109436"/>
              <a:gd name="adj2" fmla="val 13889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4.5%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/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46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646" i="1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𝑍</m:t>
                      </m:r>
                    </m:oMath>
                  </m:oMathPara>
                </a14:m>
                <a:endParaRPr lang="en-US" sz="3646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39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First Stage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426987-B743-420F-A559-720DF211D1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0826" y="1408624"/>
          <a:ext cx="8144736" cy="693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Document" r:id="rId3" imgW="5728114" imgH="4877723" progId="Word.Document.12">
                  <p:embed/>
                </p:oleObj>
              </mc:Choice>
              <mc:Fallback>
                <p:oleObj name="Document" r:id="rId3" imgW="5728114" imgH="4877723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C426987-B743-420F-A559-720DF211D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0826" y="1408624"/>
                        <a:ext cx="8144736" cy="6937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3570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F-test of Z=0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9E7BC1-73B6-4416-BE32-86CBE45E6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267" y="2230363"/>
          <a:ext cx="8144736" cy="439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Document" r:id="rId4" imgW="5728114" imgH="3090051" progId="Word.Document.12">
                  <p:embed/>
                </p:oleObj>
              </mc:Choice>
              <mc:Fallback>
                <p:oleObj name="Document" r:id="rId4" imgW="5728114" imgH="3090051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79E7BC1-73B6-4416-BE32-86CBE45E6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5267" y="2230363"/>
                        <a:ext cx="8144736" cy="439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50CF3A9-339E-4DE1-A9C8-A45FE5518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673" y="0"/>
            <a:ext cx="3024864" cy="1701486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5D48979E-D6DC-4797-8962-30BEA923777B}"/>
              </a:ext>
            </a:extLst>
          </p:cNvPr>
          <p:cNvSpPr/>
          <p:nvPr/>
        </p:nvSpPr>
        <p:spPr>
          <a:xfrm>
            <a:off x="3949940" y="7305145"/>
            <a:ext cx="4498660" cy="1758769"/>
          </a:xfrm>
          <a:prstGeom prst="wedgeRoundRectCallout">
            <a:avLst>
              <a:gd name="adj1" fmla="val -7222"/>
              <a:gd name="adj2" fmla="val -12389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latin typeface="Palatino Linotype" charset="0"/>
                <a:ea typeface="Palatino Linotype" charset="0"/>
                <a:cs typeface="Palatino Linotype" charset="0"/>
              </a:rPr>
              <a:t>F statistic is larger 10…hurray!!!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ere It I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Reduced Form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9808581" y="3371329"/>
            <a:ext cx="3011346" cy="2135735"/>
          </a:xfrm>
          <a:prstGeom prst="wedgeRoundRectCallout">
            <a:avLst>
              <a:gd name="adj1" fmla="val -89828"/>
              <a:gd name="adj2" fmla="val 5417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>
                <a:latin typeface="Palatino Linotype" charset="0"/>
                <a:ea typeface="Palatino Linotype" charset="0"/>
                <a:cs typeface="Palatino Linotype" charset="0"/>
              </a:rPr>
              <a:t>IF reduced form is not significant IV will not be either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A5FE399-FD8C-4584-B475-B68C8C9498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069" y="1640009"/>
          <a:ext cx="8144736" cy="647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Document" r:id="rId3" imgW="5728114" imgH="4550959" progId="Word.Document.12">
                  <p:embed/>
                </p:oleObj>
              </mc:Choice>
              <mc:Fallback>
                <p:oleObj name="Document" r:id="rId3" imgW="5728114" imgH="4550959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A5FE399-FD8C-4584-B475-B68C8C9498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069" y="1640009"/>
                        <a:ext cx="8144736" cy="6471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7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125" y="2851110"/>
            <a:ext cx="11627921" cy="6067919"/>
          </a:xfrm>
        </p:spPr>
        <p:txBody>
          <a:bodyPr/>
          <a:lstStyle/>
          <a:p>
            <a:pPr>
              <a:lnSpc>
                <a:spcPts val="4124"/>
              </a:lnSpc>
            </a:pPr>
            <a:r>
              <a:rPr lang="de-DE" altLang="en-US" sz="2560" b="1" dirty="0"/>
              <a:t>Properties </a:t>
            </a:r>
            <a:r>
              <a:rPr lang="de-DE" altLang="en-US" sz="2560" b="1" dirty="0" err="1"/>
              <a:t>of</a:t>
            </a:r>
            <a:r>
              <a:rPr lang="de-DE" altLang="en-US" sz="2560" b="1" dirty="0"/>
              <a:t> IV </a:t>
            </a:r>
            <a:r>
              <a:rPr lang="de-DE" altLang="en-US" sz="2560" b="1" dirty="0" err="1"/>
              <a:t>with</a:t>
            </a:r>
            <a:r>
              <a:rPr lang="de-DE" altLang="en-US" sz="2560" b="1" dirty="0"/>
              <a:t> a </a:t>
            </a:r>
            <a:r>
              <a:rPr lang="de-DE" altLang="en-US" sz="2560" b="1" dirty="0" err="1"/>
              <a:t>poor</a:t>
            </a:r>
            <a:r>
              <a:rPr lang="de-DE" altLang="en-US" sz="2560" b="1" dirty="0"/>
              <a:t> instrumental variable</a:t>
            </a:r>
          </a:p>
          <a:p>
            <a:pPr lvl="1">
              <a:lnSpc>
                <a:spcPts val="4124"/>
              </a:lnSpc>
            </a:pPr>
            <a:r>
              <a:rPr lang="de-DE" altLang="en-US" sz="2560" u="sng" dirty="0"/>
              <a:t>IV </a:t>
            </a:r>
            <a:r>
              <a:rPr lang="de-DE" altLang="en-US" sz="2560" u="sng" dirty="0" err="1"/>
              <a:t>may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be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much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more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inconsistent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than</a:t>
            </a:r>
            <a:r>
              <a:rPr lang="de-DE" altLang="en-US" sz="2560" u="sng" dirty="0"/>
              <a:t> OLS </a:t>
            </a:r>
            <a:r>
              <a:rPr lang="de-DE" altLang="en-US" sz="2560" dirty="0" err="1"/>
              <a:t>if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the</a:t>
            </a:r>
            <a:r>
              <a:rPr lang="de-DE" altLang="en-US" sz="2560" dirty="0"/>
              <a:t> instrumental variable </a:t>
            </a:r>
            <a:r>
              <a:rPr lang="de-DE" altLang="en-US" sz="2560" dirty="0" err="1"/>
              <a:t>is</a:t>
            </a:r>
            <a:r>
              <a:rPr lang="de-DE" altLang="en-US" sz="2560" dirty="0"/>
              <a:t> not </a:t>
            </a:r>
            <a:r>
              <a:rPr lang="de-DE" altLang="en-US" sz="2560" dirty="0" err="1"/>
              <a:t>completely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exogenous</a:t>
            </a:r>
            <a:r>
              <a:rPr lang="de-DE" altLang="en-US" sz="2560" dirty="0"/>
              <a:t> </a:t>
            </a:r>
            <a:r>
              <a:rPr lang="de-DE" altLang="en-US" sz="2560" dirty="0" err="1"/>
              <a:t>and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only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weakly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related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to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explanatory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var</a:t>
            </a:r>
            <a:r>
              <a:rPr lang="de-DE" altLang="en-US" sz="2560" dirty="0"/>
              <a:t> x </a:t>
            </a:r>
          </a:p>
        </p:txBody>
      </p:sp>
      <p:pic>
        <p:nvPicPr>
          <p:cNvPr id="10243" name="Grafik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73" y="6122096"/>
            <a:ext cx="5887326" cy="88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Grafik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73" y="4979847"/>
            <a:ext cx="6104037" cy="74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Grafik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9422" y="7472028"/>
            <a:ext cx="4063339" cy="88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feld 14"/>
          <p:cNvSpPr txBox="1">
            <a:spLocks noChangeArrowheads="1"/>
          </p:cNvSpPr>
          <p:nvPr/>
        </p:nvSpPr>
        <p:spPr bwMode="auto">
          <a:xfrm>
            <a:off x="1518832" y="7627790"/>
            <a:ext cx="4616264" cy="6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3646" u="sng"/>
              <a:t>IV worse than OLS if</a:t>
            </a:r>
            <a:r>
              <a:rPr lang="de-DE" altLang="en-US" sz="3646"/>
              <a:t>:</a:t>
            </a:r>
          </a:p>
        </p:txBody>
      </p:sp>
      <p:sp>
        <p:nvSpPr>
          <p:cNvPr id="10248" name="Textfeld 15"/>
          <p:cNvSpPr txBox="1">
            <a:spLocks noChangeArrowheads="1"/>
          </p:cNvSpPr>
          <p:nvPr/>
        </p:nvSpPr>
        <p:spPr bwMode="auto">
          <a:xfrm>
            <a:off x="9203057" y="7627790"/>
            <a:ext cx="971741" cy="6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3646"/>
              <a:t>e.g.</a:t>
            </a:r>
          </a:p>
        </p:txBody>
      </p:sp>
      <p:pic>
        <p:nvPicPr>
          <p:cNvPr id="10249" name="Grafik 1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7624" y="7523949"/>
            <a:ext cx="1842047" cy="77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hteck 18"/>
          <p:cNvSpPr/>
          <p:nvPr/>
        </p:nvSpPr>
        <p:spPr>
          <a:xfrm>
            <a:off x="4945581" y="6018256"/>
            <a:ext cx="1869136" cy="46728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3646"/>
          </a:p>
        </p:txBody>
      </p:sp>
      <p:sp>
        <p:nvSpPr>
          <p:cNvPr id="10251" name="Textfeld 19"/>
          <p:cNvSpPr txBox="1">
            <a:spLocks noChangeArrowheads="1"/>
          </p:cNvSpPr>
          <p:nvPr/>
        </p:nvSpPr>
        <p:spPr bwMode="auto">
          <a:xfrm>
            <a:off x="8580012" y="5291370"/>
            <a:ext cx="3894033" cy="16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1991" dirty="0" err="1"/>
              <a:t>There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no</a:t>
            </a:r>
            <a:r>
              <a:rPr lang="de-DE" altLang="en-US" sz="1991" dirty="0"/>
              <a:t> </a:t>
            </a:r>
            <a:r>
              <a:rPr lang="de-DE" altLang="en-US" sz="1991" dirty="0" err="1"/>
              <a:t>problem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instrumental variable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really</a:t>
            </a:r>
            <a:r>
              <a:rPr lang="de-DE" altLang="en-US" sz="1991" dirty="0"/>
              <a:t> </a:t>
            </a:r>
            <a:r>
              <a:rPr lang="de-DE" altLang="en-US" sz="1991" dirty="0" err="1"/>
              <a:t>exogenous</a:t>
            </a:r>
            <a:r>
              <a:rPr lang="de-DE" altLang="en-US" sz="1991" dirty="0"/>
              <a:t>.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not,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asymp-totic</a:t>
            </a:r>
            <a:r>
              <a:rPr lang="de-DE" altLang="en-US" sz="1991" dirty="0"/>
              <a:t> </a:t>
            </a:r>
            <a:r>
              <a:rPr lang="de-DE" altLang="en-US" sz="1991" dirty="0" err="1"/>
              <a:t>bias</a:t>
            </a:r>
            <a:r>
              <a:rPr lang="de-DE" altLang="en-US" sz="1991" dirty="0"/>
              <a:t> will </a:t>
            </a:r>
            <a:r>
              <a:rPr lang="de-DE" altLang="en-US" sz="1991" dirty="0" err="1"/>
              <a:t>be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larger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weaker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correlation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with</a:t>
            </a:r>
            <a:r>
              <a:rPr lang="de-DE" altLang="en-US" sz="1991" dirty="0"/>
              <a:t> x.</a:t>
            </a:r>
          </a:p>
        </p:txBody>
      </p:sp>
      <p:cxnSp>
        <p:nvCxnSpPr>
          <p:cNvPr id="21" name="Gerade Verbindung mit Pfeil 20"/>
          <p:cNvCxnSpPr/>
          <p:nvPr/>
        </p:nvCxnSpPr>
        <p:spPr>
          <a:xfrm rot="10800000" flipV="1">
            <a:off x="6918558" y="5550973"/>
            <a:ext cx="1713375" cy="5192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1852" y="552889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IV </a:t>
            </a:r>
            <a:r>
              <a:rPr lang="en-US" sz="3413" kern="0">
                <a:latin typeface="Palatino Linotype" charset="0"/>
              </a:rPr>
              <a:t>health warning</a:t>
            </a:r>
            <a:endParaRPr lang="en-US" sz="3413" kern="0" dirty="0">
              <a:latin typeface="Palatino Linotype" charset="0"/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6275077" y="9753"/>
            <a:ext cx="6757021" cy="2491457"/>
          </a:xfrm>
          <a:prstGeom prst="wedgeRoundRectCallout">
            <a:avLst>
              <a:gd name="adj1" fmla="val -33118"/>
              <a:gd name="adj2" fmla="val 6320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3646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plim</a:t>
            </a:r>
            <a:r>
              <a:rPr lang="en-GB" sz="3646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 = Probability limit</a:t>
            </a:r>
          </a:p>
          <a:p>
            <a:pPr marL="406337" indent="-406337">
              <a:buFont typeface="Arial" charset="0"/>
              <a:buChar char="•"/>
            </a:pPr>
            <a:r>
              <a:rPr lang="en-GB" sz="3646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Estimator is consistent if the probability limit is equal to true parameter.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3646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Note 2SLS IV is consistent but not </a:t>
            </a:r>
            <a:r>
              <a:rPr lang="en-US" sz="3646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unbiasd</a:t>
            </a:r>
            <a:endParaRPr lang="en-US" sz="3646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86204" y="8698588"/>
            <a:ext cx="11519922" cy="1060195"/>
          </a:xfrm>
          <a:prstGeom prst="wedgeRoundRectCallout">
            <a:avLst>
              <a:gd name="adj1" fmla="val -18381"/>
              <a:gd name="adj2" fmla="val -5856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413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That’s why we want the first </a:t>
            </a:r>
            <a:r>
              <a:rPr lang="en-GB" sz="3413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stage F-statistic to be large!</a:t>
            </a:r>
            <a:endParaRPr lang="en-US" sz="3413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92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Palatino Linotype" charset="0"/>
              </a:rPr>
              <a:t>Fixing </a:t>
            </a:r>
            <a:r>
              <a:rPr lang="en-US" sz="4000" dirty="0" err="1">
                <a:latin typeface="Palatino Linotype" charset="0"/>
              </a:rPr>
              <a:t>endogeneity</a:t>
            </a:r>
            <a:endParaRPr lang="en-US" sz="4000" dirty="0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b="1" dirty="0">
                    <a:latin typeface="Palatino Linotype"/>
                    <a:cs typeface="Palatino Linotype"/>
                  </a:rPr>
                  <a:t>Instrumental Variable  idea: 				</a:t>
                </a:r>
              </a:p>
              <a:p>
                <a:endParaRPr lang="en-GB" sz="3413" b="1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en-GB" sz="3413" b="1" dirty="0">
                    <a:latin typeface="Palatino Linotype"/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𝑋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𝜖</m:t>
                    </m:r>
                    <m:r>
                      <a:rPr lang="en-GB" sz="3413">
                        <a:latin typeface="Cambria Math" charset="0"/>
                        <a:cs typeface="Palatino Linotype"/>
                      </a:rPr>
                      <m:t>      </m:t>
                    </m:r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but 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𝜖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|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𝑋</m:t>
                        </m:r>
                      </m:e>
                    </m:d>
                    <m:r>
                      <a:rPr lang="en-GB" sz="3413" i="1">
                        <a:latin typeface="Cambria Math" charset="0"/>
                        <a:cs typeface="Palatino Linotype"/>
                      </a:rPr>
                      <m:t>≠0</m:t>
                    </m:r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𝐴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𝐵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blipFill>
                <a:blip r:embed="rId3"/>
                <a:stretch>
                  <a:fillRect l="-2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ular Callout 2"/>
              <p:cNvSpPr/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Many different factors are driving X</a:t>
                </a: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Suppose there is at least one factor that is independent from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𝜖</m:t>
                    </m:r>
                    <m:r>
                      <a:rPr lang="en-GB" sz="2400" i="1">
                        <a:latin typeface="Cambria Math" charset="0"/>
                      </a:rPr>
                      <m:t>: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GB" sz="24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𝜖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|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=0</m:t>
                      </m:r>
                    </m:oMath>
                  </m:oMathPara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pPr/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GB" sz="2400" dirty="0">
                    <a:latin typeface="Palatino Linotype"/>
                    <a:cs typeface="Palatino Linotype"/>
                  </a:rPr>
                  <a:t>We can then potentially use this variable to identify an unbiased estimate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cs typeface="Palatino Linotype"/>
                      </a:rPr>
                      <m:t>𝛽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A4D36829-6700-4029-846B-7CDA7069563E}"/>
              </a:ext>
            </a:extLst>
          </p:cNvPr>
          <p:cNvSpPr/>
          <p:nvPr/>
        </p:nvSpPr>
        <p:spPr>
          <a:xfrm>
            <a:off x="8449056" y="736328"/>
            <a:ext cx="3127248" cy="1113463"/>
          </a:xfrm>
          <a:prstGeom prst="wedgeRoundRectCallout">
            <a:avLst>
              <a:gd name="adj1" fmla="val -18238"/>
              <a:gd name="adj2" fmla="val 20888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Palatino Linotype" charset="0"/>
                <a:cs typeface="Palatino Linotype" charset="0"/>
              </a:rPr>
              <a:t>Endogeneity Problem</a:t>
            </a:r>
          </a:p>
        </p:txBody>
      </p:sp>
    </p:spTree>
    <p:extLst>
      <p:ext uri="{BB962C8B-B14F-4D97-AF65-F5344CB8AC3E}">
        <p14:creationId xmlns:p14="http://schemas.microsoft.com/office/powerpoint/2010/main" val="11602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911" y="2874278"/>
            <a:ext cx="4879625" cy="3843775"/>
          </a:xfrm>
          <a:prstGeom prst="rect">
            <a:avLst/>
          </a:prstGeom>
        </p:spPr>
      </p:pic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33670" y="649967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More instrumental </a:t>
            </a:r>
            <a:r>
              <a:rPr lang="en-US" sz="3413" kern="0">
                <a:latin typeface="Palatino Linotype" charset="0"/>
              </a:rPr>
              <a:t>variable examples</a:t>
            </a:r>
            <a:endParaRPr lang="en-US" sz="3413" kern="0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" y="2006006"/>
            <a:ext cx="4261991" cy="5580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63" y="3542219"/>
            <a:ext cx="4926382" cy="30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6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Additional controls many IV’s example: Family size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669" y="1882767"/>
            <a:ext cx="1247503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Are large families good or bad?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10" y="1693094"/>
            <a:ext cx="4484983" cy="56579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669" y="6825885"/>
            <a:ext cx="12475037" cy="2626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What do you think?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potential confounders. Family size is by and large a choice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Poorer and less educated parents tend to have more kids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The same factors could drive outcomes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597627"/>
            <a:ext cx="6106662" cy="34996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/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𝐹𝑎𝑚𝑆𝑖𝑧𝑒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163066" y="666684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Family size and children outcomes</a:t>
            </a:r>
          </a:p>
          <a:p>
            <a:pPr defTabSz="1300277"/>
            <a:r>
              <a:rPr lang="en-US" sz="2560" b="0" kern="0" dirty="0">
                <a:latin typeface="Palatino Linotype" charset="0"/>
              </a:rPr>
              <a:t>(Study by </a:t>
            </a:r>
            <a:r>
              <a:rPr lang="en-US" sz="2560" b="0" kern="0" dirty="0" err="1">
                <a:latin typeface="Palatino Linotype" charset="0"/>
                <a:hlinkClick r:id="rId2"/>
              </a:rPr>
              <a:t>Angrist</a:t>
            </a:r>
            <a:r>
              <a:rPr lang="en-US" sz="2560" b="0" kern="0" dirty="0">
                <a:latin typeface="Palatino Linotype" charset="0"/>
                <a:hlinkClick r:id="rId2"/>
              </a:rPr>
              <a:t>, </a:t>
            </a:r>
            <a:r>
              <a:rPr lang="en-US" sz="2560" b="0" kern="0" dirty="0" err="1">
                <a:latin typeface="Palatino Linotype" charset="0"/>
                <a:hlinkClick r:id="rId2"/>
              </a:rPr>
              <a:t>Lavy</a:t>
            </a:r>
            <a:r>
              <a:rPr lang="en-US" sz="2560" b="0" kern="0" dirty="0">
                <a:latin typeface="Palatino Linotype" charset="0"/>
                <a:hlinkClick r:id="rId2"/>
              </a:rPr>
              <a:t> &amp; Schlosser</a:t>
            </a:r>
            <a:r>
              <a:rPr lang="en-US" sz="2560" b="0" kern="0" dirty="0">
                <a:latin typeface="Palatino Linotype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724" y="2025586"/>
            <a:ext cx="12475037" cy="8928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However, there is randomness in family size as well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Two factors that are out of control of controlling parents: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Occurrence of twins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Sex of baby</a:t>
            </a:r>
          </a:p>
          <a:p>
            <a:pPr marL="487604" indent="-487604">
              <a:buFont typeface="Arial" charset="0"/>
              <a:buChar char="•"/>
            </a:pPr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Ok those might meet criteria 1 from earlier but how about criteria 2?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Twins: families might only have planned for 2 kids, but when they had twins they un-intentionally had 3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families have preference for a sex mix (a boy and a girl)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Hence, if they have two kids of the same sex they are more likely to carry on having more kids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32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Second stage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1" y="1643001"/>
            <a:ext cx="8498855" cy="68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52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Does more police on the street lead to less crime?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Simple regression?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𝑃𝑜𝑙𝑖𝑐𝑒𝑡𝑖𝑚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blipFill>
                <a:blip r:embed="rId5"/>
                <a:stretch>
                  <a:fillRect l="-2946" t="-4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sp>
        <p:nvSpPr>
          <p:cNvPr id="3" name="Curved Up Arrow 2"/>
          <p:cNvSpPr/>
          <p:nvPr/>
        </p:nvSpPr>
        <p:spPr>
          <a:xfrm flipH="1">
            <a:off x="7210357" y="7455261"/>
            <a:ext cx="3236044" cy="866846"/>
          </a:xfrm>
          <a:prstGeom prst="curvedUp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5" name="TextBox 4"/>
          <p:cNvSpPr txBox="1"/>
          <p:nvPr/>
        </p:nvSpPr>
        <p:spPr>
          <a:xfrm>
            <a:off x="6531462" y="8828138"/>
            <a:ext cx="571086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>
                <a:latin typeface="Palatino Linotype"/>
                <a:cs typeface="Palatino Linotype"/>
              </a:rPr>
              <a:t>Police go where the crime is</a:t>
            </a: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419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122" y="2334393"/>
            <a:ext cx="12003925" cy="6827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Solution: 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Use 											as instrument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July 7 bombings of 2005 led to increases in police in certain areas (central London, near tube stations) which had nothing to do with crimes such as pick pocketing etc.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Results: 10% more police activity reduces crime by 3 to 4 percent.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986" y="2417463"/>
            <a:ext cx="3887859" cy="22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7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F41E-7F19-4C91-8552-4D365756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Panic on the streets of London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/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𝐶𝑟𝑖𝑚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𝑃𝑜𝑙𝑖𝑐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 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/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3646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  <m:t>𝑃𝑜𝑠𝑡</m:t>
                        </m:r>
                        <m: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  <m:t>7/7</m:t>
                        </m:r>
                      </m:sub>
                    </m:sSub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−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  <m:t>𝑃𝑟𝑒</m:t>
                        </m:r>
                        <m: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  <m:t> 7/7</m:t>
                        </m:r>
                      </m:sub>
                    </m:sSub>
                  </m:oMath>
                </a14:m>
                <a:endParaRPr lang="en-GB" sz="3646" dirty="0"/>
              </a:p>
            </p:txBody>
          </p:sp>
        </mc:Choice>
        <mc:Fallback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blipFill>
                <a:blip r:embed="rId3"/>
                <a:stretch>
                  <a:fillRect t="-436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/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3646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  <m:t>𝑍</m:t>
                        </m:r>
                      </m:e>
                      <m:sub>
                        <m:r>
                          <a:rPr lang="en-GB" sz="3646" i="1" dirty="0">
                            <a:latin typeface="Cambria Math" panose="02040503050406030204" pitchFamily="18" charset="0"/>
                            <a:cs typeface="Palatino Linotype"/>
                          </a:rPr>
                          <m:t>𝑎</m:t>
                        </m:r>
                      </m:sub>
                    </m:sSub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𝑎𝑟𝑒𝑎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  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𝐶𝑙𝑜𝑠𝑒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𝑡𝑜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𝑡𝑒𝑟𝑟𝑜𝑟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646" i="1" dirty="0">
                        <a:latin typeface="Cambria Math" panose="02040503050406030204" pitchFamily="18" charset="0"/>
                        <a:cs typeface="Palatino Linotype"/>
                      </a:rPr>
                      <m:t>𝑡𝑎𝑟𝑔𝑒𝑡</m:t>
                    </m:r>
                  </m:oMath>
                </a14:m>
                <a:endParaRPr lang="en-GB" sz="3646" dirty="0"/>
              </a:p>
            </p:txBody>
          </p:sp>
        </mc:Choice>
        <mc:Fallback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blipFill>
                <a:blip r:embed="rId4"/>
                <a:stretch>
                  <a:fillRect b="-685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409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29499" y="518656"/>
            <a:ext cx="9829892" cy="948289"/>
          </a:xfrm>
        </p:spPr>
        <p:txBody>
          <a:bodyPr/>
          <a:lstStyle/>
          <a:p>
            <a:r>
              <a:rPr lang="en-US" sz="4550">
                <a:latin typeface="Palatino Linotype" charset="0"/>
              </a:rPr>
              <a:t>Summary</a:t>
            </a:r>
            <a:endParaRPr lang="en-US" sz="4550" dirty="0">
              <a:latin typeface="Palatino Linotyp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20286" y="2281696"/>
                <a:ext cx="12684250" cy="7702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12673" indent="-812673">
                  <a:buFont typeface="Arial" charset="0"/>
                  <a:buChar char="•"/>
                </a:pPr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Endogeneity is often a problem: X(</a:t>
                </a:r>
                <a14:m>
                  <m:oMath xmlns:m="http://schemas.openxmlformats.org/officeDocument/2006/math">
                    <m:r>
                      <a:rPr lang="en-GB" sz="455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)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However, X is also driven by other factors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If we can find data on at least on other factor Z which is independent of </a:t>
                </a:r>
                <a14:m>
                  <m:oMath xmlns:m="http://schemas.openxmlformats.org/officeDocument/2006/math">
                    <m:r>
                      <a:rPr lang="en-GB" sz="455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 we can do 2SLS IV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Can combine with using various other controls to make it more plausible that remaining error </a:t>
                </a:r>
                <a14:m>
                  <m:oMath xmlns:m="http://schemas.openxmlformats.org/officeDocument/2006/math">
                    <m:r>
                      <a:rPr lang="en-GB" sz="455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 is indeed independent of Z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Need to ensure strong first stage 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Finding IVs is a bit of an art </a:t>
                </a:r>
              </a:p>
              <a:p>
                <a:pPr marL="812673" indent="-812673">
                  <a:buFont typeface="Arial" charset="0"/>
                  <a:buChar char="•"/>
                </a:pPr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86" y="2281696"/>
                <a:ext cx="12684250" cy="7702108"/>
              </a:xfrm>
              <a:prstGeom prst="rect">
                <a:avLst/>
              </a:prstGeom>
              <a:blipFill>
                <a:blip r:embed="rId3"/>
                <a:stretch>
                  <a:fillRect l="-2596" t="-2294" r="-1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6350" y="8179523"/>
            <a:ext cx="3078186" cy="15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E90F-6535-4038-9396-DD1DE3FC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2 Stage Least Squares Estimator (2 SLS)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/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𝛽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Instrument: Z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1: Regress X on Z; i.e. 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3413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𝜋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𝜂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Predict X: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b="1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𝑿</m:t>
                        </m:r>
                      </m:e>
                    </m:acc>
                    <m:r>
                      <a:rPr lang="en-GB" sz="3413" b="1" i="1">
                        <a:latin typeface="+mj-lt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1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1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  <m:sub>
                        <m:r>
                          <a:rPr lang="en-GB" sz="3413" b="1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𝟎</m:t>
                        </m:r>
                      </m:sub>
                    </m:sSub>
                    <m:r>
                      <a:rPr lang="en-GB" sz="3413" b="1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GB" sz="3413" b="1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</m:acc>
                    <m:r>
                      <a:rPr lang="en-GB" sz="3413" b="1" i="1">
                        <a:latin typeface="+mj-lt"/>
                        <a:ea typeface="Palatino Linotype" charset="0"/>
                        <a:cs typeface="Palatino Linotype" charset="0"/>
                      </a:rPr>
                      <m:t>𝒁</m:t>
                    </m:r>
                  </m:oMath>
                </a14:m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2: Regress Y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>
                        <a:latin typeface="+mj-lt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; i.e.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latin typeface="+mj-lt"/>
                        <a:ea typeface="Palatino Linotype" charset="0"/>
                        <a:cs typeface="Palatino Linotype" charset="0"/>
                      </a:rPr>
                      <m:t>Y</m:t>
                    </m:r>
                    <m:r>
                      <a:rPr lang="en-GB" sz="3413">
                        <a:latin typeface="+mj-lt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GB" sz="3413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latin typeface="+mj-lt"/>
                    <a:ea typeface="Palatino Linotype" charset="0"/>
                    <a:cs typeface="Palatino Linotype" charset="0"/>
                  </a:rPr>
                  <a:t>Unlike X,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+mj-lt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+mj-lt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is independent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𝜖</m:t>
                    </m:r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because it is only driven by Z</a:t>
                </a: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Hence Stage 2 provides consistent (although not unbiased) estimate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+mj-lt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.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blipFill>
                <a:blip r:embed="rId2"/>
                <a:stretch>
                  <a:fillRect l="-2102" t="-1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735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300158"/>
            <a:ext cx="9829892" cy="948289"/>
          </a:xfrm>
        </p:spPr>
        <p:txBody>
          <a:bodyPr/>
          <a:lstStyle/>
          <a:p>
            <a:r>
              <a:rPr lang="en-US" sz="3413" dirty="0">
                <a:latin typeface="Palatino Linotype" charset="0"/>
              </a:rPr>
              <a:t>3 Requirements for instrumental variables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580" y="2316191"/>
            <a:ext cx="12475037" cy="85791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12673" indent="-812673">
              <a:buFont typeface="+mj-lt"/>
              <a:buAutoNum type="arabicPeriod"/>
            </a:pPr>
            <a:r>
              <a:rPr lang="en-US" sz="3982" dirty="0">
                <a:latin typeface="Palatino Linotype" charset="0"/>
                <a:ea typeface="Palatino Linotype" charset="0"/>
                <a:cs typeface="Palatino Linotype" charset="0"/>
              </a:rPr>
              <a:t>Must be independent of shocks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3982" dirty="0">
                <a:latin typeface="Palatino Linotype" charset="0"/>
                <a:ea typeface="Palatino Linotype" charset="0"/>
                <a:cs typeface="Palatino Linotype" charset="0"/>
              </a:rPr>
              <a:t>Must be driver of variable of interest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3982" dirty="0">
                <a:latin typeface="Palatino Linotype" charset="0"/>
                <a:ea typeface="Palatino Linotype" charset="0"/>
                <a:cs typeface="Palatino Linotype" charset="0"/>
              </a:rPr>
              <a:t>Must not affect outcome variable other than trough variable of interest (Exclusion restriction, kind of implied by 1)</a:t>
            </a:r>
          </a:p>
          <a:p>
            <a:pPr marL="812673" indent="-812673">
              <a:buFont typeface="+mj-lt"/>
              <a:buAutoNum type="arabicPeriod"/>
            </a:pPr>
            <a:endParaRPr lang="en-US" sz="3982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812673" indent="-812673">
              <a:buFont typeface="Arial" charset="0"/>
              <a:buChar char="•"/>
            </a:pPr>
            <a:endParaRPr lang="en-US" sz="3982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812673" indent="-812673">
              <a:buFont typeface="Arial" charset="0"/>
              <a:buChar char="•"/>
            </a:pPr>
            <a:r>
              <a:rPr lang="en-US" sz="3982" dirty="0">
                <a:latin typeface="Palatino Linotype" charset="0"/>
                <a:ea typeface="Palatino Linotype" charset="0"/>
                <a:cs typeface="Palatino Linotype" charset="0"/>
              </a:rPr>
              <a:t>IV easily generalizes to non dummy variables</a:t>
            </a:r>
          </a:p>
          <a:p>
            <a:pPr marL="812673" indent="-812673">
              <a:buFont typeface="Arial" charset="0"/>
              <a:buChar char="•"/>
            </a:pPr>
            <a:r>
              <a:rPr lang="en-US" sz="3982" dirty="0">
                <a:latin typeface="Palatino Linotype" charset="0"/>
                <a:ea typeface="Palatino Linotype" charset="0"/>
                <a:cs typeface="Palatino Linotype" charset="0"/>
              </a:rPr>
              <a:t>Can also combine with having many additional control variables </a:t>
            </a:r>
          </a:p>
          <a:p>
            <a:pPr marL="812673" indent="-812673">
              <a:buFont typeface="Arial" charset="0"/>
              <a:buChar char="•"/>
            </a:pPr>
            <a:r>
              <a:rPr lang="en-US" sz="3982" dirty="0">
                <a:latin typeface="Palatino Linotype" charset="0"/>
                <a:ea typeface="Palatino Linotype" charset="0"/>
                <a:cs typeface="Palatino Linotype" charset="0"/>
              </a:rPr>
              <a:t>The tool to we use is called 2 stage least squares (2SLS)</a:t>
            </a:r>
          </a:p>
          <a:p>
            <a:pPr marL="812673" indent="-812673">
              <a:buFont typeface="Arial" charset="0"/>
              <a:buChar char="•"/>
            </a:pPr>
            <a:endParaRPr lang="en-US" sz="3982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812673" indent="-812673">
              <a:buFont typeface="Arial" charset="0"/>
              <a:buChar char="•"/>
            </a:pPr>
            <a:endParaRPr lang="en-US" sz="3982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6503194" y="4956096"/>
            <a:ext cx="6337423" cy="1187202"/>
          </a:xfrm>
          <a:prstGeom prst="wedgeRoundRectCallout">
            <a:avLst>
              <a:gd name="adj1" fmla="val -19802"/>
              <a:gd name="adj2" fmla="val -69573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>
                <a:latin typeface="Palatino Linotype" charset="0"/>
                <a:ea typeface="Palatino Linotype" charset="0"/>
                <a:cs typeface="Palatino Linotype" charset="0"/>
              </a:rPr>
              <a:t>Suppose we send all losers a letter saying that they are incompetent and useless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603099" y="1248447"/>
            <a:ext cx="6337423" cy="601344"/>
          </a:xfrm>
          <a:prstGeom prst="wedgeRoundRectCallout">
            <a:avLst>
              <a:gd name="adj1" fmla="val -33485"/>
              <a:gd name="adj2" fmla="val 133398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8821065" y="2119680"/>
            <a:ext cx="3318568" cy="601344"/>
          </a:xfrm>
          <a:prstGeom prst="wedgeRoundRectCallout">
            <a:avLst>
              <a:gd name="adj1" fmla="val -33485"/>
              <a:gd name="adj2" fmla="val 133398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>
                <a:latin typeface="Palatino Linotype" charset="0"/>
                <a:ea typeface="Palatino Linotype" charset="0"/>
                <a:cs typeface="Palatino Linotype" charset="0"/>
              </a:rPr>
              <a:t>Can </a:t>
            </a:r>
            <a:r>
              <a:rPr lang="en-US" sz="3646">
                <a:latin typeface="Palatino Linotype" charset="0"/>
                <a:ea typeface="Palatino Linotype" charset="0"/>
                <a:cs typeface="Palatino Linotype" charset="0"/>
              </a:rPr>
              <a:t>be checked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graphical representation of IV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0446115" y="6663774"/>
              <a:ext cx="6655" cy="8703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27629" y="6554986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3061307" y="3170707"/>
                <a:ext cx="5918159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307" y="3170707"/>
                <a:ext cx="5918159" cy="1181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/>
              <p:nvPr/>
            </p:nvSpPr>
            <p:spPr>
              <a:xfrm>
                <a:off x="5346201" y="6628267"/>
                <a:ext cx="854400" cy="1181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 dirty="0">
                          <a:latin typeface="Cambria Math" panose="02040503050406030204" pitchFamily="18" charset="0"/>
                          <a:cs typeface="Palatino Linotype"/>
                        </a:rPr>
                        <m:t>𝑍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201" y="6628267"/>
                <a:ext cx="854400" cy="1181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H="1" flipV="1">
            <a:off x="5773098" y="4210915"/>
            <a:ext cx="303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5773401" y="4210915"/>
            <a:ext cx="2287334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856537" y="2384174"/>
            <a:ext cx="2266778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5624270" y="5465701"/>
            <a:ext cx="3824495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7120455" y="5705968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9283025" y="5500066"/>
            <a:ext cx="2101389" cy="521954"/>
          </a:xfrm>
          <a:prstGeom prst="wedgeRoundRectCallout">
            <a:avLst>
              <a:gd name="adj1" fmla="val -84302"/>
              <a:gd name="adj2" fmla="val 3718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2704106" y="5239088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5827676" y="5140667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5967790" y="4308206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</p:spTree>
    <p:extLst>
      <p:ext uri="{BB962C8B-B14F-4D97-AF65-F5344CB8AC3E}">
        <p14:creationId xmlns:p14="http://schemas.microsoft.com/office/powerpoint/2010/main" val="3069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3413" dirty="0">
                <a:latin typeface="Palatino Linotype" charset="0"/>
              </a:rPr>
              <a:t>2 stage least squares (2SLS)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5580" y="2183171"/>
                <a:ext cx="12475037" cy="7920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Instrument: Z</a:t>
                </a: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Stage 1: Regress X on Z; i.e. 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𝜋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𝜂</m:t>
                    </m:r>
                  </m:oMath>
                </a14:m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Predict X: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</m:acc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𝑍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Stage 2: Regress Y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; i.e.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Y</m:t>
                    </m:r>
                    <m: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Unlike X,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is independent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because it is only driven by Z</a:t>
                </a: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Hence Stage 2 provides consistent (although not unbiased) estimate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.</a:t>
                </a: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2183171"/>
                <a:ext cx="12475037" cy="7920630"/>
              </a:xfrm>
              <a:prstGeom prst="rect">
                <a:avLst/>
              </a:prstGeom>
              <a:blipFill>
                <a:blip r:embed="rId3"/>
                <a:stretch>
                  <a:fillRect l="-2102" t="-16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82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79" y="473033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2SLS vs KIPP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5580" y="2259658"/>
                <a:ext cx="12475037" cy="42205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Suppose we have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</a:rPr>
                      <m:t>𝑌</m:t>
                    </m:r>
                    <m:r>
                      <a:rPr lang="en-US" sz="3413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3413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413" i="1">
                        <a:latin typeface="Cambria Math" charset="0"/>
                      </a:rPr>
                      <m:t>+</m:t>
                    </m:r>
                    <m:r>
                      <a:rPr lang="en-US" sz="3413" i="1">
                        <a:latin typeface="Cambria Math" charset="0"/>
                      </a:rPr>
                      <m:t>𝛽</m:t>
                    </m:r>
                    <m:r>
                      <a:rPr lang="en-US" sz="3413" i="1">
                        <a:latin typeface="Cambria Math" charset="0"/>
                      </a:rPr>
                      <m:t>𝑋</m:t>
                    </m:r>
                    <m:r>
                      <a:rPr lang="en-US" sz="3413" i="1">
                        <a:latin typeface="Cambria Math" charset="0"/>
                      </a:rPr>
                      <m:t>+</m:t>
                    </m:r>
                    <m:r>
                      <a:rPr lang="en-US" sz="3413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3413" dirty="0"/>
                  <a:t> </a:t>
                </a:r>
              </a:p>
              <a:p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What happens if we have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413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charset="0"/>
                      </a:rPr>
                      <m:t>=</m:t>
                    </m:r>
                    <m:r>
                      <a:rPr lang="en-GB" sz="3413" i="1">
                        <a:latin typeface="Cambria Math" charset="0"/>
                      </a:rPr>
                      <m:t>𝑐</m:t>
                    </m:r>
                    <m:r>
                      <a:rPr lang="en-US" sz="3413" i="1">
                        <a:latin typeface="Cambria Math" charset="0"/>
                      </a:rPr>
                      <m:t> </m:t>
                    </m:r>
                    <m:r>
                      <a:rPr lang="en-US" sz="3413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GB" sz="3413" dirty="0"/>
                  <a:t> </a:t>
                </a: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and regress?</a:t>
                </a: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>
                          <a:latin typeface="Cambria Math" charset="0"/>
                        </a:rPr>
                        <m:t>𝑌</m:t>
                      </m:r>
                      <m:r>
                        <a:rPr lang="en-US" sz="3413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</a:rPr>
                            <m:t>𝜅</m:t>
                          </m:r>
                        </m:e>
                        <m:sub>
                          <m:r>
                            <a:rPr lang="en-US" sz="3413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413" i="1">
                          <a:latin typeface="Cambria Math" charset="0"/>
                        </a:rPr>
                        <m:t>+</m:t>
                      </m:r>
                      <m:r>
                        <a:rPr lang="en-GB" sz="3413" i="1">
                          <a:latin typeface="Cambria Math" charset="0"/>
                        </a:rPr>
                        <m:t>𝜅</m:t>
                      </m:r>
                      <m:acc>
                        <m:accPr>
                          <m:chr m:val="̃"/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413" i="1">
                              <a:latin typeface="Cambria Math" charset="0"/>
                            </a:rPr>
                            <m:t>𝑋</m:t>
                          </m:r>
                        </m:e>
                      </m:acc>
                      <m:r>
                        <a:rPr lang="en-US" sz="3413" i="1">
                          <a:latin typeface="Cambria Math" charset="0"/>
                        </a:rPr>
                        <m:t> +</m:t>
                      </m:r>
                      <m:acc>
                        <m:accPr>
                          <m:chr m:val="̃"/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413" i="1">
                              <a:latin typeface="Cambria Math" charset="0"/>
                            </a:rPr>
                            <m:t>𝜖</m:t>
                          </m:r>
                        </m:e>
                      </m:acc>
                    </m:oMath>
                  </m:oMathPara>
                </a14:m>
                <a:endParaRPr lang="en-GB" sz="3413" dirty="0"/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2259658"/>
                <a:ext cx="12475037" cy="4220514"/>
              </a:xfrm>
              <a:prstGeom prst="rect">
                <a:avLst/>
              </a:prstGeom>
              <a:blipFill>
                <a:blip r:embed="rId2"/>
                <a:stretch>
                  <a:fillRect l="-2102" t="-30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/>
              <p:cNvSpPr/>
              <p:nvPr/>
            </p:nvSpPr>
            <p:spPr>
              <a:xfrm>
                <a:off x="1854" y="5581843"/>
                <a:ext cx="13002683" cy="2238889"/>
              </a:xfrm>
              <a:prstGeom prst="wedgeRoundRectCallout">
                <a:avLst>
                  <a:gd name="adj1" fmla="val -19802"/>
                  <a:gd name="adj2" fmla="val -69573"/>
                  <a:gd name="adj3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3128" i="1">
                        <a:latin typeface="Cambria Math" charset="0"/>
                      </a:rPr>
                      <m:t>𝜅</m:t>
                    </m:r>
                  </m:oMath>
                </a14:m>
                <a:r>
                  <a:rPr lang="en-US" sz="3128" dirty="0">
                    <a:latin typeface="Palatino Linotype" charset="0"/>
                    <a:ea typeface="Palatino Linotype" charset="0"/>
                    <a:cs typeface="Palatino Linotype" charset="0"/>
                  </a:rPr>
                  <a:t>: change in Y if we change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128" i="1">
                            <a:latin typeface="Cambria Math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128" dirty="0">
                    <a:latin typeface="Palatino Linotype" charset="0"/>
                    <a:ea typeface="Palatino Linotype" charset="0"/>
                    <a:cs typeface="Palatino Linotype" charset="0"/>
                  </a:rPr>
                  <a:t> by 1 = changing X by 1/c</a:t>
                </a:r>
              </a:p>
              <a:p>
                <a:r>
                  <a:rPr lang="en-US" sz="3128" dirty="0">
                    <a:latin typeface="Palatino Linotype" charset="0"/>
                    <a:ea typeface="Palatino Linotype" charset="0"/>
                    <a:cs typeface="Palatino Linotype" charset="0"/>
                  </a:rPr>
                  <a:t>⇒ </a:t>
                </a:r>
                <a14:m>
                  <m:oMath xmlns:m="http://schemas.openxmlformats.org/officeDocument/2006/math">
                    <m:r>
                      <a:rPr lang="en-GB" sz="3128" i="1">
                        <a:latin typeface="Cambria Math" charset="0"/>
                      </a:rPr>
                      <m:t>𝜅</m:t>
                    </m:r>
                    <m:r>
                      <a:rPr lang="en-US" sz="3128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3128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128" i="1">
                            <a:latin typeface="Cambria Math" charset="0"/>
                          </a:rPr>
                          <m:t>𝛽</m:t>
                        </m:r>
                      </m:num>
                      <m:den>
                        <m:r>
                          <a:rPr lang="en-GB" sz="3128" i="1">
                            <a:latin typeface="Cambria Math" charset="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GB" sz="3128" dirty="0"/>
                  <a:t> </a:t>
                </a:r>
                <a:endParaRPr lang="en-US" sz="3128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" y="5581843"/>
                <a:ext cx="13002683" cy="2238889"/>
              </a:xfrm>
              <a:prstGeom prst="wedgeRoundRectCallout">
                <a:avLst>
                  <a:gd name="adj1" fmla="val -19802"/>
                  <a:gd name="adj2" fmla="val -69573"/>
                  <a:gd name="adj3" fmla="val 16667"/>
                </a:avLst>
              </a:prstGeom>
              <a:blipFill>
                <a:blip r:embed="rId3"/>
                <a:stretch>
                  <a:fillRect l="-281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F279FF-5A24-4904-B024-9B67A85ECC48}"/>
                  </a:ext>
                </a:extLst>
              </p14:cNvPr>
              <p14:cNvContentPartPr/>
              <p14:nvPr/>
            </p14:nvContentPartPr>
            <p14:xfrm>
              <a:off x="6630661" y="2677908"/>
              <a:ext cx="3583" cy="35834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F279FF-5A24-4904-B024-9B67A85ECC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21703" y="2668859"/>
                <a:ext cx="21140" cy="535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15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79" y="473033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2SLS vs KIPP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5579" y="1421323"/>
                <a:ext cx="12475037" cy="840332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Back to KIPP:</a:t>
                </a:r>
              </a:p>
              <a:p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>
                          <a:latin typeface="Cambria Math" charset="0"/>
                        </a:rPr>
                        <m:t>𝐾𝐼𝑃𝑃</m:t>
                      </m:r>
                      <m:r>
                        <a:rPr lang="en-US" sz="3413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13" i="1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sz="3413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413" i="1">
                          <a:latin typeface="Cambria Math" charset="0"/>
                        </a:rPr>
                        <m:t>+</m:t>
                      </m:r>
                      <m:r>
                        <a:rPr lang="en-US" sz="3413" i="1">
                          <a:latin typeface="Cambria Math" charset="0"/>
                        </a:rPr>
                        <m:t>𝜋</m:t>
                      </m:r>
                      <m:r>
                        <a:rPr lang="en-US" sz="3413" i="1">
                          <a:latin typeface="Cambria Math" charset="0"/>
                        </a:rPr>
                        <m:t>𝑊𝐼𝑁</m:t>
                      </m:r>
                      <m:r>
                        <a:rPr lang="en-US" sz="3413" i="1">
                          <a:latin typeface="Cambria Math" charset="0"/>
                        </a:rPr>
                        <m:t>+</m:t>
                      </m:r>
                      <m:r>
                        <a:rPr lang="en-US" sz="3413" i="1">
                          <a:latin typeface="Cambria Math" charset="0"/>
                        </a:rPr>
                        <m:t>𝜂</m:t>
                      </m:r>
                    </m:oMath>
                  </m:oMathPara>
                </a14:m>
                <a:endParaRPr lang="en-GB" sz="3413" dirty="0"/>
              </a:p>
              <a:p>
                <a:endParaRPr lang="en-GB" sz="3413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>
                          <a:latin typeface="Cambria Math" charset="0"/>
                        </a:rPr>
                        <m:t>𝜋</m:t>
                      </m:r>
                      <m:r>
                        <a:rPr lang="en-US" sz="3413" i="1">
                          <a:latin typeface="Cambria Math" charset="0"/>
                        </a:rPr>
                        <m:t>  = </m:t>
                      </m:r>
                      <m:r>
                        <a:rPr lang="en-US" sz="3413" i="1">
                          <a:latin typeface="Cambria Math" charset="0"/>
                        </a:rPr>
                        <m:t>𝑃</m:t>
                      </m:r>
                      <m:r>
                        <a:rPr lang="en-US" sz="3413" i="1">
                          <a:latin typeface="Cambria Math" charset="0"/>
                        </a:rPr>
                        <m:t>{</m:t>
                      </m:r>
                      <m:r>
                        <a:rPr lang="en-US" sz="3413" i="1">
                          <a:latin typeface="Cambria Math" charset="0"/>
                        </a:rPr>
                        <m:t>𝐸𝑛𝑟𝑜𝑙</m:t>
                      </m:r>
                      <m:r>
                        <a:rPr lang="en-US" sz="3413" i="1">
                          <a:latin typeface="Cambria Math" charset="0"/>
                        </a:rPr>
                        <m:t>|</m:t>
                      </m:r>
                      <m:r>
                        <a:rPr lang="en-US" sz="3413" i="1">
                          <a:latin typeface="Cambria Math" charset="0"/>
                        </a:rPr>
                        <m:t>𝑊𝑖𝑛</m:t>
                      </m:r>
                      <m:r>
                        <a:rPr lang="en-US" sz="3413" i="1">
                          <a:latin typeface="Cambria Math" charset="0"/>
                        </a:rPr>
                        <m:t>}  − </m:t>
                      </m:r>
                      <m:r>
                        <a:rPr lang="en-US" sz="3413" i="1">
                          <a:latin typeface="Cambria Math" charset="0"/>
                        </a:rPr>
                        <m:t>𝑃</m:t>
                      </m:r>
                      <m:r>
                        <a:rPr lang="en-US" sz="3413" i="1">
                          <a:latin typeface="Cambria Math" charset="0"/>
                        </a:rPr>
                        <m:t>{</m:t>
                      </m:r>
                      <m:r>
                        <a:rPr lang="en-US" sz="3413" i="1">
                          <a:latin typeface="Cambria Math" charset="0"/>
                        </a:rPr>
                        <m:t>𝐸𝑁𝑅𝑂𝐿</m:t>
                      </m:r>
                      <m:r>
                        <a:rPr lang="en-US" sz="3413" i="1">
                          <a:latin typeface="Cambria Math" charset="0"/>
                        </a:rPr>
                        <m:t>| </m:t>
                      </m:r>
                      <m:r>
                        <a:rPr lang="en-US" sz="3413" i="1">
                          <a:latin typeface="Cambria Math" charset="0"/>
                        </a:rPr>
                        <m:t>𝐿𝑜𝑜𝑠𝑒</m:t>
                      </m:r>
                      <m:r>
                        <a:rPr lang="en-US" sz="3413" i="1">
                          <a:latin typeface="Cambria Math" charset="0"/>
                        </a:rPr>
                        <m:t>}=</m:t>
                      </m:r>
                      <m:r>
                        <a:rPr lang="en-US" sz="3413" i="1">
                          <a:latin typeface="Cambria Math" charset="0"/>
                        </a:rPr>
                        <m:t>𝛥</m:t>
                      </m:r>
                      <m:r>
                        <a:rPr lang="en-US" sz="3413" i="1">
                          <a:latin typeface="Cambria Math" charset="0"/>
                        </a:rPr>
                        <m:t>𝑆</m:t>
                      </m:r>
                    </m:oMath>
                  </m:oMathPara>
                </a14:m>
                <a:endParaRPr lang="en-GB" sz="3413" dirty="0"/>
              </a:p>
              <a:p>
                <a:endParaRPr lang="en-GB" sz="3413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13" i="1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sz="3413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413" i="1">
                          <a:latin typeface="Cambria Math" charset="0"/>
                        </a:rPr>
                        <m:t> = </m:t>
                      </m:r>
                      <m:r>
                        <a:rPr lang="en-US" sz="3413" i="1">
                          <a:latin typeface="Cambria Math" charset="0"/>
                        </a:rPr>
                        <m:t>𝑃</m:t>
                      </m:r>
                      <m:r>
                        <a:rPr lang="en-US" sz="3413" i="1">
                          <a:latin typeface="Cambria Math" charset="0"/>
                        </a:rPr>
                        <m:t>{</m:t>
                      </m:r>
                      <m:r>
                        <a:rPr lang="en-US" sz="3413" i="1">
                          <a:latin typeface="Cambria Math" charset="0"/>
                        </a:rPr>
                        <m:t>𝐸𝑁𝑅𝑂𝐿</m:t>
                      </m:r>
                      <m:r>
                        <a:rPr lang="en-US" sz="3413" i="1">
                          <a:latin typeface="Cambria Math" charset="0"/>
                        </a:rPr>
                        <m:t>| </m:t>
                      </m:r>
                      <m:r>
                        <a:rPr lang="en-US" sz="3413" i="1">
                          <a:latin typeface="Cambria Math" charset="0"/>
                        </a:rPr>
                        <m:t>𝐿𝑜𝑜𝑠𝑒</m:t>
                      </m:r>
                      <m:r>
                        <a:rPr lang="en-US" sz="3413" i="1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GB" sz="3413" dirty="0"/>
              </a:p>
              <a:p>
                <a:endParaRPr lang="en-GB" sz="3413" dirty="0"/>
              </a:p>
              <a:p>
                <a:pPr algn="ctr"/>
                <a:r>
                  <a:rPr lang="en-US" sz="3413" b="1" dirty="0">
                    <a:latin typeface="Palatino Linotype" charset="0"/>
                    <a:ea typeface="Palatino Linotype" charset="0"/>
                    <a:cs typeface="Palatino Linotype" charset="0"/>
                  </a:rPr>
                  <a:t>2</a:t>
                </a:r>
                <a:r>
                  <a:rPr lang="en-US" sz="3413" b="1" baseline="30000" dirty="0">
                    <a:latin typeface="Palatino Linotype" charset="0"/>
                    <a:ea typeface="Palatino Linotype" charset="0"/>
                    <a:cs typeface="Palatino Linotype" charset="0"/>
                  </a:rPr>
                  <a:t>nd</a:t>
                </a:r>
                <a:r>
                  <a:rPr lang="en-US" sz="3413" b="1" dirty="0">
                    <a:latin typeface="Palatino Linotype" charset="0"/>
                    <a:ea typeface="Palatino Linotype" charset="0"/>
                    <a:cs typeface="Palatino Linotype" charset="0"/>
                  </a:rPr>
                  <a:t> Stage:   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</a:rPr>
                      <m:t>𝑃𝑒𝑟𝑓</m:t>
                    </m:r>
                    <m:r>
                      <a:rPr lang="en-US" sz="3413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sz="3413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413" i="1">
                        <a:latin typeface="Cambria Math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3413" i="1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</a:rPr>
                          <m:t>𝜋</m:t>
                        </m:r>
                      </m:e>
                      <m:sub>
                        <m:r>
                          <a:rPr lang="en-US" sz="3413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413" i="1">
                        <a:latin typeface="Cambria Math" charset="0"/>
                      </a:rPr>
                      <m:t>+</m:t>
                    </m:r>
                    <m:r>
                      <a:rPr lang="en-US" sz="3413" i="1">
                        <a:latin typeface="Cambria Math" charset="0"/>
                      </a:rPr>
                      <m:t>𝜋</m:t>
                    </m:r>
                    <m:r>
                      <a:rPr lang="en-US" sz="3413" i="1">
                        <a:latin typeface="Cambria Math" charset="0"/>
                      </a:rPr>
                      <m:t> </m:t>
                    </m:r>
                    <m:r>
                      <a:rPr lang="en-US" sz="3413" i="1">
                        <a:latin typeface="Cambria Math" charset="0"/>
                      </a:rPr>
                      <m:t>𝑊𝑖𝑛</m:t>
                    </m:r>
                    <m:r>
                      <a:rPr lang="en-US" sz="3413" i="1">
                        <a:latin typeface="Cambria Math" charset="0"/>
                      </a:rPr>
                      <m:t>)+</m:t>
                    </m:r>
                    <m:r>
                      <a:rPr lang="en-GB" sz="3413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3413" dirty="0"/>
                  <a:t> </a:t>
                </a:r>
              </a:p>
              <a:p>
                <a:pPr algn="ctr"/>
                <a:endParaRPr lang="en-GB" sz="3413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413" i="1">
                          <a:latin typeface="Cambria Math" charset="0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3413" i="1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13" i="1">
                              <a:latin typeface="Cambria Math" charset="0"/>
                            </a:rPr>
                            <m:t>𝜋</m:t>
                          </m:r>
                        </m:e>
                        <m:sub>
                          <m:r>
                            <a:rPr lang="en-US" sz="3413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3413" i="1">
                          <a:latin typeface="Cambria Math" charset="0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3413" i="1">
                          <a:latin typeface="Cambria Math" charset="0"/>
                        </a:rPr>
                        <m:t> </m:t>
                      </m:r>
                      <m:r>
                        <a:rPr lang="en-US" sz="3413" i="1">
                          <a:latin typeface="Cambria Math" charset="0"/>
                        </a:rPr>
                        <m:t>𝜋</m:t>
                      </m:r>
                      <m:r>
                        <a:rPr lang="en-US" sz="3413" i="1">
                          <a:latin typeface="Cambria Math" charset="0"/>
                        </a:rPr>
                        <m:t> </m:t>
                      </m:r>
                      <m:r>
                        <a:rPr lang="en-US" sz="3413" i="1">
                          <a:latin typeface="Cambria Math" charset="0"/>
                        </a:rPr>
                        <m:t>𝑊𝑖𝑛</m:t>
                      </m:r>
                      <m:r>
                        <a:rPr lang="en-US" sz="3413" i="1">
                          <a:latin typeface="Cambria Math" charset="0"/>
                        </a:rPr>
                        <m:t>+</m:t>
                      </m:r>
                      <m:r>
                        <a:rPr lang="en-US" sz="3413" i="1">
                          <a:latin typeface="Cambria Math" charset="0"/>
                        </a:rPr>
                        <m:t>𝜖</m:t>
                      </m:r>
                    </m:oMath>
                  </m:oMathPara>
                </a14:m>
                <a:endParaRPr lang="en-GB" sz="3413" dirty="0"/>
              </a:p>
              <a:p>
                <a:pPr algn="ctr"/>
                <a:endParaRPr lang="en-GB" sz="3413" dirty="0"/>
              </a:p>
              <a:p>
                <a:endParaRPr lang="en-GB" sz="3413" dirty="0"/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79" y="1421323"/>
                <a:ext cx="12475037" cy="8403326"/>
              </a:xfrm>
              <a:prstGeom prst="rect">
                <a:avLst/>
              </a:prstGeom>
              <a:blipFill>
                <a:blip r:embed="rId2"/>
                <a:stretch>
                  <a:fillRect l="-2102" t="-15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4"/>
              <p:cNvSpPr/>
              <p:nvPr/>
            </p:nvSpPr>
            <p:spPr>
              <a:xfrm>
                <a:off x="365580" y="7639555"/>
                <a:ext cx="10960968" cy="1385837"/>
              </a:xfrm>
              <a:prstGeom prst="wedgeRoundRectCallout">
                <a:avLst>
                  <a:gd name="adj1" fmla="val 12123"/>
                  <a:gd name="adj2" fmla="val -85115"/>
                  <a:gd name="adj3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2</a:t>
                </a:r>
                <a:r>
                  <a:rPr lang="en-US" sz="2844" baseline="30000" dirty="0">
                    <a:latin typeface="Palatino Linotype" charset="0"/>
                    <a:ea typeface="Palatino Linotype" charset="0"/>
                    <a:cs typeface="Palatino Linotype" charset="0"/>
                  </a:rPr>
                  <a:t>nd</a:t>
                </a: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stage is like regressing on Win but multiplied by </a:t>
                </a:r>
                <a14:m>
                  <m:oMath xmlns:m="http://schemas.openxmlformats.org/officeDocument/2006/math">
                    <m:r>
                      <a:rPr lang="en-US" sz="2844" i="1">
                        <a:latin typeface="Cambria Math" charset="0"/>
                      </a:rPr>
                      <m:t> </m:t>
                    </m:r>
                    <m:r>
                      <a:rPr lang="en-US" sz="2844" i="1">
                        <a:latin typeface="Cambria Math" charset="0"/>
                      </a:rPr>
                      <m:t>𝜋</m:t>
                    </m:r>
                  </m:oMath>
                </a14:m>
                <a:endParaRPr lang="en-US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Hence rather than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𝛾</m:t>
                    </m:r>
                    <m:r>
                      <a:rPr lang="en-GB" sz="2844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we estimate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GB" sz="2844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44" i="1">
                            <a:latin typeface="Cambria Math" charset="0"/>
                          </a:rPr>
                          <m:t>𝛾</m:t>
                        </m:r>
                      </m:num>
                      <m:den>
                        <m:r>
                          <a:rPr lang="en-GB" sz="2844" i="1">
                            <a:latin typeface="Cambria Math" charset="0"/>
                          </a:rPr>
                          <m:t>𝜋</m:t>
                        </m:r>
                      </m:den>
                    </m:f>
                    <m:r>
                      <a:rPr lang="en-GB" sz="2844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  <m:r>
                          <m:rPr>
                            <m:sty m:val="p"/>
                          </m:rPr>
                          <a:rPr lang="en-GB" sz="2844">
                            <a:latin typeface="Cambria Math" charset="0"/>
                          </a:rPr>
                          <m:t>Δ</m:t>
                        </m:r>
                        <m:r>
                          <a:rPr lang="en-GB" sz="2844" i="1">
                            <a:latin typeface="Cambria Math" charset="0"/>
                          </a:rPr>
                          <m:t>𝑆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sz="2844">
                            <a:latin typeface="Cambria Math" charset="0"/>
                          </a:rPr>
                          <m:t>Δ</m:t>
                        </m:r>
                        <m:r>
                          <a:rPr lang="en-GB" sz="2844" i="1">
                            <a:latin typeface="Cambria Math" charset="0"/>
                          </a:rPr>
                          <m:t>𝑆</m:t>
                        </m:r>
                      </m:den>
                    </m:f>
                    <m:r>
                      <a:rPr lang="en-GB" sz="2844">
                        <a:latin typeface="Cambria Math" charset="0"/>
                      </a:rPr>
                      <m:t>=</m:t>
                    </m:r>
                    <m:r>
                      <a:rPr lang="en-GB" sz="2844" i="1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:r>
                  <a:rPr lang="en-US" sz="2844" b="1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</a:p>
            </p:txBody>
          </p:sp>
        </mc:Choice>
        <mc:Fallback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7639555"/>
                <a:ext cx="10960968" cy="1385837"/>
              </a:xfrm>
              <a:prstGeom prst="wedgeRoundRectCallout">
                <a:avLst>
                  <a:gd name="adj1" fmla="val 12123"/>
                  <a:gd name="adj2" fmla="val -85115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71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79" y="473033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IV with many control variables and instruments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65580" y="2259657"/>
                <a:ext cx="12475037" cy="6856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𝜆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𝐶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Instruments: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,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b="1" dirty="0">
                    <a:latin typeface="Palatino Linotype" charset="0"/>
                    <a:ea typeface="Palatino Linotype" charset="0"/>
                    <a:cs typeface="Palatino Linotype" charset="0"/>
                  </a:rPr>
                  <a:t>Stage 1: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Regress X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,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and C; i.e. 	</a:t>
                </a:r>
              </a:p>
              <a:p>
                <a:endParaRPr lang="en-US" sz="3413" i="1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𝑋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𝜋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𝑍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𝜋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𝑍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𝜋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𝐶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𝜂</m:t>
                      </m:r>
                    </m:oMath>
                  </m:oMathPara>
                </a14:m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Predict X: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 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𝜋</m:t>
                            </m:r>
                          </m:e>
                        </m:acc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𝐶</m:t>
                    </m:r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b="1" dirty="0">
                    <a:latin typeface="Palatino Linotype" charset="0"/>
                    <a:ea typeface="Palatino Linotype" charset="0"/>
                    <a:cs typeface="Palatino Linotype" charset="0"/>
                  </a:rPr>
                  <a:t>Stage 2: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Regress Y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and</m:t>
                    </m:r>
                    <m: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C</m:t>
                    </m:r>
                    <m: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; i.e.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Y</m:t>
                    </m:r>
                    <m:r>
                      <a:rPr lang="en-GB" sz="3413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𝜆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𝐶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2259657"/>
                <a:ext cx="12475037" cy="6856044"/>
              </a:xfrm>
              <a:prstGeom prst="rect">
                <a:avLst/>
              </a:prstGeom>
              <a:blipFill>
                <a:blip r:embed="rId2"/>
                <a:stretch>
                  <a:fillRect l="-2102" t="-18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1281805" y="8521563"/>
            <a:ext cx="10138029" cy="1187202"/>
          </a:xfrm>
          <a:prstGeom prst="wedgeRoundRectCallout">
            <a:avLst>
              <a:gd name="adj1" fmla="val -19802"/>
              <a:gd name="adj2" fmla="val -69573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>
                <a:latin typeface="Palatino Linotype" charset="0"/>
                <a:ea typeface="Palatino Linotype" charset="0"/>
                <a:cs typeface="Palatino Linotype" charset="0"/>
              </a:rPr>
              <a:t>Note: 2SLS is only consistent but not unbiased</a:t>
            </a:r>
          </a:p>
        </p:txBody>
      </p:sp>
    </p:spTree>
    <p:extLst>
      <p:ext uri="{BB962C8B-B14F-4D97-AF65-F5344CB8AC3E}">
        <p14:creationId xmlns:p14="http://schemas.microsoft.com/office/powerpoint/2010/main" val="147822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 plim\ \hat  \beta_{1,IV} = \beta_1 + \frac{Corr(z,u)}{Corr(z,x)} \cdot \frac{\sigma_u}{\sigma_x}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256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 plim\ \hat  \beta_{1,OLS} = \beta_1 + Corr(x,u) \cdot \frac{\sigma_u}{\sigma_x}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8"/>
  <p:tag name="PICTUREFILESIZE" val="200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\frac{Corr(z,u)}{Corr(z,x)} &gt; Corr(x,u)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5"/>
  <p:tag name="PICTUREFILESIZE" val="200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\frac{0.03}{0.2} &gt; 0.1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6761"/>
</p:tagLst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1523</Words>
  <Application>Microsoft Office PowerPoint</Application>
  <PresentationFormat>Custom</PresentationFormat>
  <Paragraphs>213</Paragraphs>
  <Slides>27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.AppleSystemUIFont</vt:lpstr>
      <vt:lpstr>.HelveticaNeueDeskInterface-Regular</vt:lpstr>
      <vt:lpstr>Abadi</vt:lpstr>
      <vt:lpstr>Agency FB</vt:lpstr>
      <vt:lpstr>Arial</vt:lpstr>
      <vt:lpstr>Calibri</vt:lpstr>
      <vt:lpstr>Cambria Math</vt:lpstr>
      <vt:lpstr>Courier</vt:lpstr>
      <vt:lpstr>Palatino Linotype</vt:lpstr>
      <vt:lpstr>Tahoma</vt:lpstr>
      <vt:lpstr>Times New Roman</vt:lpstr>
      <vt:lpstr>Verdana</vt:lpstr>
      <vt:lpstr>Wingdings</vt:lpstr>
      <vt:lpstr>Office Theme</vt:lpstr>
      <vt:lpstr>Document</vt:lpstr>
      <vt:lpstr>Instrumental Variables  Beating endogeneity…with music?  by Ralf Martin (r.martin@imperial.ac.uk)</vt:lpstr>
      <vt:lpstr>Fixing endogeneity</vt:lpstr>
      <vt:lpstr>2 Stage Least Squares Estimator (2 SLS)</vt:lpstr>
      <vt:lpstr>3 Requirements for instrumental variables</vt:lpstr>
      <vt:lpstr>A graphical representation of IV</vt:lpstr>
      <vt:lpstr>2 stage least squares (2SLS)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Panic on the streets of London (Study by Draca, Machin and Witt)</vt:lpstr>
      <vt:lpstr>Panic on the streets of London (Study by Draca, Machin and Witt)</vt:lpstr>
      <vt:lpstr>Panic on the streets of London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2020-11-03T15:28:51Z</dcterms:modified>
</cp:coreProperties>
</file>